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6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зьмин Николай Владимирович" initials="КНВ" lastIdx="1" clrIdx="0">
    <p:extLst>
      <p:ext uri="{19B8F6BF-5375-455C-9EA6-DF929625EA0E}">
        <p15:presenceInfo xmlns:p15="http://schemas.microsoft.com/office/powerpoint/2012/main" userId="S-1-5-21-2159359696-3142663180-1384224084-2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39"/>
    <a:srgbClr val="FF3333"/>
    <a:srgbClr val="FF6600"/>
    <a:srgbClr val="0A4478"/>
    <a:srgbClr val="405A9F"/>
    <a:srgbClr val="639729"/>
    <a:srgbClr val="031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9638" autoAdjust="0"/>
  </p:normalViewPr>
  <p:slideViewPr>
    <p:cSldViewPr>
      <p:cViewPr varScale="1">
        <p:scale>
          <a:sx n="105" d="100"/>
          <a:sy n="105" d="100"/>
        </p:scale>
        <p:origin x="11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86B1FE-F443-4401-9286-AB2D847B6B97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76C2AD-CC82-4E8F-92B2-78F1A5FC9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25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7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8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21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49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9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7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1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6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4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11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16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E80CED-0F25-49EF-8680-A3F21E4FFCE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9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72C8ABC4-8560-4FBA-A560-19206F2AD660}" type="datetimeFigureOut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DE1AE2A-8FCC-4435-BE1E-721ED9DF72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B250C-1F28-48C2-B2CA-5531F4C1B04C}" type="datetimeFigureOut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9FDAB-13A0-4549-BC80-7CE688244E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CDCDA-A25F-4D96-B28E-0D973D7911F0}" type="datetimeFigureOut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1EA5D-F9D7-42B6-960A-14255628D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E9DA-9DC4-4916-A15B-948D70B6339F}" type="datetimeFigureOut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798FC-A624-49A6-9588-F6FC894194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6CBF5-96A2-4935-91B1-EFEF7CF3E3C4}" type="datetimeFigureOut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23C56-1FF1-4BF9-A252-A040C3B70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86F67-196C-44F9-97DA-D585707A00ED}" type="datetimeFigureOut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2C00-BF31-4C97-840B-06B81D2C01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80CAB-F254-4BB3-902D-C7B0C8CCD0CC}" type="datetimeFigureOut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318D5-69AE-4FE1-935A-11E20242E7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C8B91-D4D5-47F1-85AB-BD65D87E3E08}" type="datetimeFigureOut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9B913-2A31-45EC-9E17-24D49E6606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93EF3-AA55-4C15-B9F1-887C20BBE521}" type="datetimeFigureOut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14205-3E93-4D5A-B4DD-9981C02DFD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88A8E3-4034-4659-913A-06208760F0EE}" type="datetimeFigureOut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F27BD-1526-41A5-90F4-BE6E4982D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79FD6-52D3-4D78-BF29-7B83F826945E}" type="datetimeFigureOut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DD8BE-2E6C-4E84-AC5A-A584B89738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DAC4BC62-862E-418E-81C2-55CA064A8B46}" type="datetimeFigureOut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8BCDA913-52EB-4B82-85B0-232A85689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8478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European Reference Index </a:t>
            </a:r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 Humanities 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3080724"/>
            <a:ext cx="7164288" cy="1475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56597"/>
            <a:ext cx="1771429" cy="187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7020272" cy="5045821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3086945">
            <a:off x="5626676" y="4900251"/>
            <a:ext cx="438516" cy="3023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45193" y="955468"/>
            <a:ext cx="574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ВЫБЕРИТЕ ТЕМАТИЧЕСКИЙ РАЗДЕЛ ЖУРНАЛОВ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638224" cy="477122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9742551">
            <a:off x="6188945" y="3160210"/>
            <a:ext cx="438516" cy="3023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9742551">
            <a:off x="6850782" y="3880291"/>
            <a:ext cx="438516" cy="3023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742551">
            <a:off x="6222066" y="4744386"/>
            <a:ext cx="438516" cy="3023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8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412776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КАТЕГОРИИ ЖУРНАЛОВ В СИСТЕМЕ </a:t>
            </a:r>
          </a:p>
          <a:p>
            <a:pPr algn="ctr"/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European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Reference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Index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for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the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Humanities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(ERIH)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 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inherit"/>
            </a:endParaRP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inherit"/>
              </a:rPr>
              <a:t>	</a:t>
            </a:r>
            <a:r>
              <a:rPr lang="ru-RU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Национальный (NAT):</a:t>
            </a:r>
            <a:r>
              <a:rPr lang="ru-RU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 </a:t>
            </a:r>
            <a:r>
              <a:rPr lang="ru-RU" sz="1200" dirty="0">
                <a:solidFill>
                  <a:srgbClr val="0070C0"/>
                </a:solidFill>
                <a:latin typeface="inherit"/>
              </a:rPr>
              <a:t>европейские издания с признанной научной значимостью среди исследователей в соответствующих областях исследований в конкретной (в основном лингвистически описанный) читательской аудитории Европы ; иногда цитируется вне издающей  страны, хотя их основной целевой группой является внутреннее академическое сообщество.</a:t>
            </a:r>
            <a:endParaRPr lang="ru-RU" sz="12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just"/>
            <a:endParaRPr lang="ru-RU" sz="1200" b="1" dirty="0">
              <a:solidFill>
                <a:srgbClr val="0070C0"/>
              </a:solidFill>
              <a:latin typeface="inherit"/>
            </a:endParaRP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inherit"/>
              </a:rPr>
              <a:t>	</a:t>
            </a:r>
            <a:r>
              <a:rPr lang="ru-RU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Международные (INT):</a:t>
            </a:r>
            <a:r>
              <a:rPr lang="ru-RU" sz="1200" dirty="0">
                <a:solidFill>
                  <a:srgbClr val="00B050"/>
                </a:solidFill>
                <a:latin typeface="inherit"/>
              </a:rPr>
              <a:t> </a:t>
            </a:r>
            <a:r>
              <a:rPr lang="ru-RU" sz="1200" dirty="0">
                <a:solidFill>
                  <a:srgbClr val="0070C0"/>
                </a:solidFill>
                <a:latin typeface="inherit"/>
              </a:rPr>
              <a:t>как европейские, так и не-европейские издания с международной признанной научной значимостью среди исследователей в соответствующих областях исследований, и которые регулярно цитируется во всем мире. </a:t>
            </a:r>
            <a:endParaRPr lang="ru-RU" sz="12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just"/>
            <a:endParaRPr lang="ru-RU" sz="1200" dirty="0">
              <a:solidFill>
                <a:srgbClr val="0070C0"/>
              </a:solidFill>
              <a:latin typeface="inherit"/>
            </a:endParaRPr>
          </a:p>
          <a:p>
            <a:pPr algn="just"/>
            <a:r>
              <a:rPr lang="ru-RU" sz="1200" dirty="0">
                <a:solidFill>
                  <a:srgbClr val="0070C0"/>
                </a:solidFill>
                <a:latin typeface="inherit"/>
              </a:rPr>
              <a:t>	Международные журналы в свою очередь делятся на две подкатегории на основе комбинации двух критериев: </a:t>
            </a:r>
            <a:r>
              <a:rPr lang="ru-RU" sz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влияние и масштаба</a:t>
            </a:r>
            <a:r>
              <a:rPr lang="ru-RU" sz="1200" dirty="0">
                <a:solidFill>
                  <a:srgbClr val="00B050"/>
                </a:solidFill>
                <a:latin typeface="inherit"/>
              </a:rPr>
              <a:t>:</a:t>
            </a:r>
            <a:endParaRPr lang="ru-RU" sz="1200" dirty="0">
              <a:solidFill>
                <a:srgbClr val="00B050"/>
              </a:solidFill>
              <a:latin typeface="Verdana" panose="020B0604030504040204" pitchFamily="34" charset="0"/>
            </a:endParaRPr>
          </a:p>
          <a:p>
            <a:pPr algn="just"/>
            <a:endParaRPr lang="ru-RU" sz="1200" b="1" dirty="0">
              <a:solidFill>
                <a:srgbClr val="0070C0"/>
              </a:solidFill>
              <a:latin typeface="inherit"/>
            </a:endParaRP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inherit"/>
              </a:rPr>
              <a:t>	</a:t>
            </a:r>
            <a:r>
              <a:rPr lang="ru-RU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INT1 Подкатегория</a:t>
            </a:r>
            <a:r>
              <a:rPr lang="ru-RU" sz="1200" b="1" dirty="0">
                <a:solidFill>
                  <a:srgbClr val="00B050"/>
                </a:solidFill>
                <a:latin typeface="inherit"/>
              </a:rPr>
              <a:t>:</a:t>
            </a:r>
            <a:r>
              <a:rPr lang="ru-RU" sz="1200" dirty="0">
                <a:solidFill>
                  <a:srgbClr val="0070C0"/>
                </a:solidFill>
                <a:latin typeface="inherit"/>
              </a:rPr>
              <a:t> международные публикации с высокой видимостью  и влиянием среди исследователей в различных областях исследований в разных странах, регулярно </a:t>
            </a:r>
            <a:r>
              <a:rPr lang="ru-RU" sz="1200" dirty="0" err="1">
                <a:solidFill>
                  <a:srgbClr val="0070C0"/>
                </a:solidFill>
                <a:latin typeface="inherit"/>
              </a:rPr>
              <a:t>цитирующихся</a:t>
            </a:r>
            <a:r>
              <a:rPr lang="ru-RU" sz="1200" dirty="0">
                <a:solidFill>
                  <a:srgbClr val="0070C0"/>
                </a:solidFill>
                <a:latin typeface="inherit"/>
              </a:rPr>
              <a:t> во всем мире.</a:t>
            </a:r>
            <a:endParaRPr lang="ru-RU" sz="12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inherit"/>
              </a:rPr>
              <a:t>	</a:t>
            </a:r>
            <a:r>
              <a:rPr lang="ru-RU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INT2 Подкатегория</a:t>
            </a:r>
            <a:r>
              <a:rPr lang="ru-RU" sz="1200" b="1" dirty="0">
                <a:solidFill>
                  <a:srgbClr val="00B050"/>
                </a:solidFill>
                <a:latin typeface="inherit"/>
              </a:rPr>
              <a:t>:</a:t>
            </a:r>
            <a:r>
              <a:rPr lang="ru-RU" sz="1200" dirty="0">
                <a:solidFill>
                  <a:srgbClr val="0070C0"/>
                </a:solidFill>
                <a:latin typeface="inherit"/>
              </a:rPr>
              <a:t> международные публикации со значительной видимостью и влиянием в различных областях исследований в разных странах.</a:t>
            </a:r>
            <a:endParaRPr lang="ru-RU" sz="12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72" y="5474845"/>
            <a:ext cx="1624028" cy="7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5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7891" y="2204864"/>
            <a:ext cx="6752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4000" b="1" cap="all" dirty="0">
                <a:ln w="0"/>
                <a:solidFill>
                  <a:srgbClr val="0A4478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Спасибо за внимание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3967" y="3717032"/>
            <a:ext cx="4572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Контактная информация: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b="1" i="1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Кузьмин Н.В. Отдел </a:t>
            </a:r>
            <a:r>
              <a:rPr lang="ru-RU" b="1" i="1" spc="50" dirty="0" err="1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ПАиИС</a:t>
            </a:r>
            <a:endParaRPr lang="ru-RU" b="1" i="1" spc="50" dirty="0">
              <a:ln w="11430"/>
              <a:solidFill>
                <a:srgbClr val="031627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i="1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Адрес</a:t>
            </a:r>
            <a:r>
              <a:rPr lang="ru-RU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: г. Йошкар-Ола, пл. Ленина, 1, </a:t>
            </a:r>
            <a:r>
              <a:rPr lang="ru-RU" spc="50" dirty="0" err="1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каб</a:t>
            </a:r>
            <a:r>
              <a:rPr lang="ru-RU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  <a:r>
              <a:rPr lang="ru-RU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320</a:t>
            </a:r>
            <a:endParaRPr lang="ru-RU" spc="50" dirty="0">
              <a:ln w="11430"/>
              <a:solidFill>
                <a:srgbClr val="031627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i="1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Тел</a:t>
            </a:r>
            <a:r>
              <a:rPr lang="ru-RU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.: (8362) 42-65-98</a:t>
            </a:r>
          </a:p>
          <a:p>
            <a:pPr>
              <a:spcBef>
                <a:spcPts val="600"/>
              </a:spcBef>
              <a:defRPr/>
            </a:pPr>
            <a:r>
              <a:rPr lang="ru-RU" i="1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Е-</a:t>
            </a:r>
            <a:r>
              <a:rPr lang="en-US" i="1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mail</a:t>
            </a:r>
            <a:r>
              <a:rPr lang="en-US" spc="50" dirty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: </a:t>
            </a:r>
            <a:r>
              <a:rPr lang="en-US" spc="50" dirty="0" smtClean="0">
                <a:ln w="11430"/>
                <a:solidFill>
                  <a:srgbClr val="03162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paiis@bk.ru</a:t>
            </a:r>
            <a:endParaRPr lang="ru-RU" spc="50" dirty="0">
              <a:ln w="11430"/>
              <a:solidFill>
                <a:srgbClr val="031627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88" y="764704"/>
            <a:ext cx="2895238" cy="1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74" y="5255334"/>
            <a:ext cx="1195308" cy="1186410"/>
          </a:xfrm>
          <a:prstGeom prst="rect">
            <a:avLst/>
          </a:prstGeom>
        </p:spPr>
      </p:pic>
      <p:pic>
        <p:nvPicPr>
          <p:cNvPr id="11" name="Picture 2" descr="File:ESF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40" y="908720"/>
            <a:ext cx="4804536" cy="23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1918" y="350100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Европейский научный фонд (ESF)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ассоциация, объединяющая 72 организаций - членов, занимающихся научно-организационной деятельностью в 30 странах Европы. Европейский научный фонд координирует общеевропейские научные инициативы с целью поддержки научных исследований высокого уровня.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67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131626" cy="50630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0791" y="551631"/>
            <a:ext cx="4766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WWW.ESF.ORG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5363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6812" y="357301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Физические и инженерные науки.</a:t>
            </a:r>
            <a:b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-Медицинские науки.</a:t>
            </a:r>
            <a:b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-Биологические и экологические науки и науки о Земле.</a:t>
            </a:r>
            <a:b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-Гуманитарные науки.</a:t>
            </a:r>
            <a:b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-Социальные науки.</a:t>
            </a:r>
            <a:br>
              <a:rPr lang="ru-R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0" y="2022973"/>
            <a:ext cx="7524328" cy="15500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099643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Научные направления в Европейском научном фонде подразделяются на: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121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556792"/>
            <a:ext cx="74168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European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Reference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Index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Humanities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(ERIH)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dirty="0" smtClean="0">
                <a:solidFill>
                  <a:srgbClr val="00B050"/>
                </a:solidFill>
                <a:latin typeface="+mj-lt"/>
              </a:rPr>
              <a:t>является </a:t>
            </a:r>
            <a:r>
              <a:rPr lang="ru-RU" dirty="0">
                <a:solidFill>
                  <a:srgbClr val="00B050"/>
                </a:solidFill>
                <a:latin typeface="+mj-lt"/>
              </a:rPr>
              <a:t>индексом цитирования, разработанным европейскими исследователями в области гуманитарных наук. Данный индекс включает публикации не только на английском, но и на основных европейских языках</a:t>
            </a:r>
            <a:r>
              <a:rPr lang="ru-RU" dirty="0" smtClean="0">
                <a:solidFill>
                  <a:srgbClr val="00B050"/>
                </a:solidFill>
                <a:latin typeface="+mj-lt"/>
              </a:rPr>
              <a:t>.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dirty="0">
                <a:solidFill>
                  <a:srgbClr val="00B050"/>
                </a:solidFill>
                <a:latin typeface="+mj-lt"/>
              </a:rPr>
              <a:t>Это уникальный проект, потому что, в контексте мировой науки, где доминируют публикации на английском языке, в нем используется  широкий спектр исследований мирового класса, опубликованных исследователями в области гуманитарных наук на основных европейских языках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</a:rPr>
              <a:t>. 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88310"/>
            <a:ext cx="2895238" cy="1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3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6812" y="1196752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Индекс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ERIH 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включает следующие тематические разделы: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 антропология;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археология;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история искусства, архитектуры и дизайна;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 исследования классической древности;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 гендерные исследования;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история;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 история и философия науки;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 лингвистика;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 литература;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музыковедение;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 исследование педагогики и образования;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философия;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психология;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религиоведение и теология. </a:t>
            </a:r>
            <a:endParaRPr lang="en-US" dirty="0">
              <a:solidFill>
                <a:srgbClr val="00B050"/>
              </a:solidFill>
              <a:latin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8" y="2994661"/>
            <a:ext cx="1828571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1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64" y="1340768"/>
            <a:ext cx="5794599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1736" y="971436"/>
            <a:ext cx="5610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ПЕРЕЧЕНЬ ЖУРНАЛОВ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ERIH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2955817">
            <a:off x="4330965" y="2232752"/>
            <a:ext cx="438516" cy="3023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3561151">
            <a:off x="3522343" y="2483830"/>
            <a:ext cx="438516" cy="3023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742551">
            <a:off x="2190768" y="2516729"/>
            <a:ext cx="438516" cy="3023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742551">
            <a:off x="2342477" y="3178904"/>
            <a:ext cx="438516" cy="3023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742551">
            <a:off x="3846454" y="5680490"/>
            <a:ext cx="438516" cy="3023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6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80728"/>
            <a:ext cx="4283968" cy="5037947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9742551">
            <a:off x="3466408" y="4816394"/>
            <a:ext cx="438516" cy="3023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2420888"/>
            <a:ext cx="1771429" cy="1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6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НИС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40"/>
            <a:ext cx="155362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4008" y="0"/>
            <a:ext cx="3528392" cy="584775"/>
          </a:xfrm>
          <a:prstGeom prst="rect">
            <a:avLst/>
          </a:prstGeom>
          <a:solidFill>
            <a:srgbClr val="405A9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ФГБОУ ВПО «Марийский государственный университет»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6042780" cy="5015507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9742551">
            <a:off x="4258496" y="4672379"/>
            <a:ext cx="438516" cy="3023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4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7872</TotalTime>
  <Words>235</Words>
  <Application>Microsoft Office PowerPoint</Application>
  <PresentationFormat>Экран (4:3)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Helvetica Neue</vt:lpstr>
      <vt:lpstr>inherit</vt:lpstr>
      <vt:lpstr>Times New Roman</vt:lpstr>
      <vt:lpstr>Verdana</vt:lpstr>
      <vt:lpstr>Wingdings 2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Personal 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Трубянов</dc:creator>
  <cp:lastModifiedBy>Кузьмин Николай Владимирович</cp:lastModifiedBy>
  <cp:revision>709</cp:revision>
  <cp:lastPrinted>2014-03-05T05:58:42Z</cp:lastPrinted>
  <dcterms:created xsi:type="dcterms:W3CDTF">2012-10-29T09:52:34Z</dcterms:created>
  <dcterms:modified xsi:type="dcterms:W3CDTF">2014-05-30T05:27:21Z</dcterms:modified>
</cp:coreProperties>
</file>